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15" r:id="rId2"/>
    <p:sldId id="256" r:id="rId3"/>
    <p:sldId id="300" r:id="rId4"/>
    <p:sldId id="309" r:id="rId5"/>
    <p:sldId id="316" r:id="rId6"/>
    <p:sldId id="318" r:id="rId7"/>
    <p:sldId id="317" r:id="rId8"/>
    <p:sldId id="310" r:id="rId9"/>
    <p:sldId id="303" r:id="rId10"/>
  </p:sldIdLst>
  <p:sldSz cx="9144000" cy="6858000" type="screen4x3"/>
  <p:notesSz cx="9750425" cy="6856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0099"/>
    <a:srgbClr val="FFFFFF"/>
    <a:srgbClr val="027227"/>
    <a:srgbClr val="FF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20" autoAdjust="0"/>
  </p:normalViewPr>
  <p:slideViewPr>
    <p:cSldViewPr>
      <p:cViewPr varScale="1">
        <p:scale>
          <a:sx n="46" d="100"/>
          <a:sy n="46" d="100"/>
        </p:scale>
        <p:origin x="-114" y="-396"/>
      </p:cViewPr>
      <p:guideLst>
        <p:guide orient="horz" pos="2160"/>
        <p:guide pos="2880"/>
      </p:guideLst>
    </p:cSldViewPr>
  </p:slideViewPr>
  <p:outlineViewPr>
    <p:cViewPr>
      <p:scale>
        <a:sx n="33" d="100"/>
        <a:sy n="33" d="100"/>
      </p:scale>
      <p:origin x="0" y="3444"/>
    </p:cViewPr>
  </p:outlineViewPr>
  <p:notesTextViewPr>
    <p:cViewPr>
      <p:scale>
        <a:sx n="100" d="100"/>
        <a:sy n="100" d="100"/>
      </p:scale>
      <p:origin x="0" y="0"/>
    </p:cViewPr>
  </p:notesTextViewPr>
  <p:notesViewPr>
    <p:cSldViewPr>
      <p:cViewPr varScale="1">
        <p:scale>
          <a:sx n="50" d="100"/>
          <a:sy n="50" d="100"/>
        </p:scale>
        <p:origin x="-1860" y="-96"/>
      </p:cViewPr>
      <p:guideLst>
        <p:guide orient="horz" pos="2159"/>
        <p:guide pos="307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522986" y="1"/>
            <a:ext cx="4225184" cy="342821"/>
          </a:xfrm>
          <a:prstGeom prst="rect">
            <a:avLst/>
          </a:prstGeom>
        </p:spPr>
        <p:txBody>
          <a:bodyPr vert="horz" lIns="91440" tIns="45720" rIns="91440" bIns="45720" rtlCol="0"/>
          <a:lstStyle>
            <a:lvl1pPr algn="r">
              <a:defRPr sz="1200"/>
            </a:lvl1pPr>
          </a:lstStyle>
          <a:p>
            <a:fld id="{3F0F1CFB-C12D-44EB-A62F-4F0B9DD5DD3D}" type="datetimeFigureOut">
              <a:rPr lang="en-US" smtClean="0"/>
              <a:pPr/>
              <a:t>12/22/2012</a:t>
            </a:fld>
            <a:endParaRPr lang="en-GB"/>
          </a:p>
        </p:txBody>
      </p:sp>
      <p:sp>
        <p:nvSpPr>
          <p:cNvPr id="4" name="Footer Placeholder 3"/>
          <p:cNvSpPr>
            <a:spLocks noGrp="1"/>
          </p:cNvSpPr>
          <p:nvPr>
            <p:ph type="ftr" sz="quarter" idx="2"/>
          </p:nvPr>
        </p:nvSpPr>
        <p:spPr>
          <a:xfrm>
            <a:off x="0" y="6512403"/>
            <a:ext cx="4225184" cy="34282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522986" y="6512403"/>
            <a:ext cx="4225184" cy="342821"/>
          </a:xfrm>
          <a:prstGeom prst="rect">
            <a:avLst/>
          </a:prstGeom>
        </p:spPr>
        <p:txBody>
          <a:bodyPr vert="horz" lIns="91440" tIns="45720" rIns="91440" bIns="45720" rtlCol="0" anchor="b"/>
          <a:lstStyle>
            <a:lvl1pPr algn="r">
              <a:defRPr sz="1200"/>
            </a:lvl1pPr>
          </a:lstStyle>
          <a:p>
            <a:fld id="{A7984F64-600F-472E-B766-0F1545E6124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25184" cy="34282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523549" y="1"/>
            <a:ext cx="4225184" cy="342821"/>
          </a:xfrm>
          <a:prstGeom prst="rect">
            <a:avLst/>
          </a:prstGeom>
        </p:spPr>
        <p:txBody>
          <a:bodyPr vert="horz" lIns="91440" tIns="45720" rIns="91440" bIns="45720" rtlCol="0"/>
          <a:lstStyle>
            <a:lvl1pPr algn="r">
              <a:defRPr sz="1200"/>
            </a:lvl1pPr>
          </a:lstStyle>
          <a:p>
            <a:fld id="{8CC7471C-EE4A-4E80-85FB-F78143F890F2}" type="datetimeFigureOut">
              <a:rPr lang="en-GB" smtClean="0"/>
              <a:pPr/>
              <a:t>22/12/2012</a:t>
            </a:fld>
            <a:endParaRPr lang="en-GB"/>
          </a:p>
        </p:txBody>
      </p:sp>
      <p:sp>
        <p:nvSpPr>
          <p:cNvPr id="4" name="Slide Image Placeholder 3"/>
          <p:cNvSpPr>
            <a:spLocks noGrp="1" noRot="1" noChangeAspect="1"/>
          </p:cNvSpPr>
          <p:nvPr>
            <p:ph type="sldImg" idx="2"/>
          </p:nvPr>
        </p:nvSpPr>
        <p:spPr>
          <a:xfrm>
            <a:off x="3160713" y="514350"/>
            <a:ext cx="3429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75044" y="3256796"/>
            <a:ext cx="7800339" cy="308538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12006"/>
            <a:ext cx="4225184" cy="34282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523549" y="6512006"/>
            <a:ext cx="4225184" cy="342821"/>
          </a:xfrm>
          <a:prstGeom prst="rect">
            <a:avLst/>
          </a:prstGeom>
        </p:spPr>
        <p:txBody>
          <a:bodyPr vert="horz" lIns="91440" tIns="45720" rIns="91440" bIns="45720" rtlCol="0" anchor="b"/>
          <a:lstStyle>
            <a:lvl1pPr algn="r">
              <a:defRPr sz="1200"/>
            </a:lvl1pPr>
          </a:lstStyle>
          <a:p>
            <a:fld id="{5D480D6B-46E1-4A49-8C2B-F17DD3C87480}"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Andrew comes on stage. I want to swap him</a:t>
            </a:r>
            <a:r>
              <a:rPr lang="en-US" baseline="0" dirty="0" smtClean="0"/>
              <a:t> for someone… Let’s see… name a couple of good ones, then say ‘that bad guy in the back row’.  Worth it?  Mum approve?  What would you think when you see this little boy?  Can he save the world?   (NO!) What might by standers have thought when they saw Jesus as a baby?  Let’s see today.</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let’s</a:t>
            </a:r>
            <a:r>
              <a:rPr lang="en-US" baseline="0" dirty="0" smtClean="0"/>
              <a:t> look at the last passage to see what </a:t>
            </a:r>
            <a:r>
              <a:rPr lang="en-US" baseline="0" smtClean="0"/>
              <a:t>some saw </a:t>
            </a:r>
            <a:r>
              <a:rPr lang="en-US" baseline="0" dirty="0" smtClean="0"/>
              <a:t>in the baby Jesus</a:t>
            </a:r>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D480D6B-46E1-4A49-8C2B-F17DD3C87480}"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B993B-6BB2-4B15-8D2B-68F4AA02C70D}" type="datetimeFigureOut">
              <a:rPr lang="en-US" smtClean="0"/>
              <a:pPr/>
              <a:t>12/22/2012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AED1C0-8531-41E6-B47B-CC99C6606DE0}" type="slidenum">
              <a:rPr lang="en-GB" smtClean="0"/>
              <a:pPr/>
              <a:t>‹#›</a:t>
            </a:fld>
            <a:endParaRPr lang="en-GB"/>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B993B-6BB2-4B15-8D2B-68F4AA02C70D}" type="datetimeFigureOut">
              <a:rPr lang="en-US" smtClean="0"/>
              <a:pPr/>
              <a:t>12/22/2012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ED1C0-8531-41E6-B47B-CC99C6606DE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46646"/>
            <a:ext cx="2674640" cy="5674642"/>
          </a:xfrm>
        </p:spPr>
        <p:txBody>
          <a:bodyPr>
            <a:normAutofit/>
          </a:bodyPr>
          <a:lstStyle/>
          <a:p>
            <a:r>
              <a:rPr lang="en-US" sz="6600" b="1" dirty="0" smtClean="0">
                <a:solidFill>
                  <a:srgbClr val="FF0000"/>
                </a:solidFill>
              </a:rPr>
              <a:t>The End of the World!</a:t>
            </a:r>
            <a:endParaRPr lang="en-GB" sz="6600" b="1" dirty="0">
              <a:solidFill>
                <a:srgbClr val="FF0000"/>
              </a:solidFill>
            </a:endParaRPr>
          </a:p>
        </p:txBody>
      </p:sp>
      <p:pic>
        <p:nvPicPr>
          <p:cNvPr id="4" name="Content Placeholder 3" descr="maya.jpg"/>
          <p:cNvPicPr>
            <a:picLocks noGrp="1" noChangeAspect="1"/>
          </p:cNvPicPr>
          <p:nvPr>
            <p:ph idx="1"/>
          </p:nvPr>
        </p:nvPicPr>
        <p:blipFill>
          <a:blip r:embed="rId2" cstate="print"/>
          <a:stretch>
            <a:fillRect/>
          </a:stretch>
        </p:blipFill>
        <p:spPr>
          <a:xfrm>
            <a:off x="3419872" y="44624"/>
            <a:ext cx="5688632" cy="6725474"/>
          </a:xfrm>
        </p:spPr>
      </p:pic>
      <p:sp>
        <p:nvSpPr>
          <p:cNvPr id="5" name="Explosion 1 4"/>
          <p:cNvSpPr/>
          <p:nvPr/>
        </p:nvSpPr>
        <p:spPr>
          <a:xfrm>
            <a:off x="179512" y="0"/>
            <a:ext cx="8964488" cy="6858000"/>
          </a:xfrm>
          <a:prstGeom prst="irregularSeal1">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FF00"/>
                </a:solidFill>
                <a:effectLst>
                  <a:outerShdw blurRad="38100" dist="38100" dir="2700000" algn="tl">
                    <a:srgbClr val="000000">
                      <a:alpha val="43137"/>
                    </a:srgbClr>
                  </a:outerShdw>
                </a:effectLst>
              </a:rPr>
              <a:t>GICF RETREAT </a:t>
            </a:r>
          </a:p>
          <a:p>
            <a:pPr algn="ctr"/>
            <a:r>
              <a:rPr lang="en-US" sz="2800" dirty="0" smtClean="0">
                <a:solidFill>
                  <a:srgbClr val="FFFF00"/>
                </a:solidFill>
              </a:rPr>
              <a:t>Saturday, January 12</a:t>
            </a:r>
            <a:r>
              <a:rPr lang="en-US" sz="2800" baseline="30000" dirty="0" smtClean="0">
                <a:solidFill>
                  <a:srgbClr val="FFFF00"/>
                </a:solidFill>
              </a:rPr>
              <a:t>th</a:t>
            </a:r>
          </a:p>
          <a:p>
            <a:pPr algn="ctr"/>
            <a:r>
              <a:rPr lang="en-US" sz="2400" i="1" dirty="0" smtClean="0">
                <a:solidFill>
                  <a:srgbClr val="FFFF00"/>
                </a:solidFill>
              </a:rPr>
              <a:t>(unless the world ends first)</a:t>
            </a:r>
          </a:p>
          <a:p>
            <a:pPr algn="ctr"/>
            <a:r>
              <a:rPr lang="en-US" sz="2800" dirty="0" smtClean="0">
                <a:solidFill>
                  <a:srgbClr val="FFFF00"/>
                </a:solidFill>
              </a:rPr>
              <a:t>Sign up today (10 </a:t>
            </a:r>
            <a:r>
              <a:rPr lang="en-US" sz="2800" dirty="0" err="1" smtClean="0">
                <a:solidFill>
                  <a:srgbClr val="FFFF00"/>
                </a:solidFill>
              </a:rPr>
              <a:t>RMB</a:t>
            </a:r>
            <a:r>
              <a:rPr lang="en-US" sz="2800" dirty="0" smtClean="0">
                <a:solidFill>
                  <a:srgbClr val="FFFF00"/>
                </a:solidFill>
              </a:rPr>
              <a:t> per head)</a:t>
            </a:r>
            <a:endParaRPr lang="en-GB" sz="2800" dirty="0">
              <a:solidFill>
                <a:srgbClr val="FFFF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852936"/>
            <a:ext cx="8501122" cy="1845988"/>
          </a:xfrm>
        </p:spPr>
        <p:txBody>
          <a:bodyPr>
            <a:noAutofit/>
          </a:bodyPr>
          <a:lstStyle/>
          <a:p>
            <a:r>
              <a:rPr lang="en-US" sz="8800" b="1" dirty="0" smtClean="0">
                <a:solidFill>
                  <a:srgbClr val="FF0000"/>
                </a:solidFill>
                <a:effectLst>
                  <a:outerShdw blurRad="38100" dist="38100" dir="2700000" algn="tl">
                    <a:srgbClr val="000000">
                      <a:alpha val="43137"/>
                    </a:srgbClr>
                  </a:outerShdw>
                </a:effectLst>
                <a:latin typeface="Britannic Bold" pitchFamily="34" charset="0"/>
              </a:rPr>
              <a:t>A </a:t>
            </a:r>
            <a:r>
              <a:rPr lang="en-US" sz="8800" b="1" smtClean="0">
                <a:solidFill>
                  <a:srgbClr val="FF0000"/>
                </a:solidFill>
                <a:effectLst>
                  <a:outerShdw blurRad="38100" dist="38100" dir="2700000" algn="tl">
                    <a:srgbClr val="000000">
                      <a:alpha val="43137"/>
                    </a:srgbClr>
                  </a:outerShdw>
                </a:effectLst>
                <a:latin typeface="Britannic Bold" pitchFamily="34" charset="0"/>
              </a:rPr>
              <a:t>Baby for </a:t>
            </a:r>
            <a:r>
              <a:rPr lang="en-US" sz="8800" b="1" dirty="0" smtClean="0">
                <a:solidFill>
                  <a:srgbClr val="FF0000"/>
                </a:solidFill>
                <a:effectLst>
                  <a:outerShdw blurRad="38100" dist="38100" dir="2700000" algn="tl">
                    <a:srgbClr val="000000">
                      <a:alpha val="43137"/>
                    </a:srgbClr>
                  </a:outerShdw>
                </a:effectLst>
                <a:latin typeface="Britannic Bold" pitchFamily="34" charset="0"/>
              </a:rPr>
              <a:t>a </a:t>
            </a:r>
            <a:br>
              <a:rPr lang="en-US" sz="8800" b="1" dirty="0" smtClean="0">
                <a:solidFill>
                  <a:srgbClr val="FF0000"/>
                </a:solidFill>
                <a:effectLst>
                  <a:outerShdw blurRad="38100" dist="38100" dir="2700000" algn="tl">
                    <a:srgbClr val="000000">
                      <a:alpha val="43137"/>
                    </a:srgbClr>
                  </a:outerShdw>
                </a:effectLst>
                <a:latin typeface="Britannic Bold" pitchFamily="34" charset="0"/>
              </a:rPr>
            </a:br>
            <a:r>
              <a:rPr lang="en-US" sz="8800" b="1" dirty="0" smtClean="0">
                <a:solidFill>
                  <a:srgbClr val="FF0000"/>
                </a:solidFill>
                <a:effectLst>
                  <a:outerShdw blurRad="38100" dist="38100" dir="2700000" algn="tl">
                    <a:srgbClr val="000000">
                      <a:alpha val="43137"/>
                    </a:srgbClr>
                  </a:outerShdw>
                </a:effectLst>
                <a:latin typeface="Britannic Bold" pitchFamily="34" charset="0"/>
              </a:rPr>
              <a:t>Bad Guy</a:t>
            </a:r>
            <a:br>
              <a:rPr lang="en-US" sz="8800" b="1" dirty="0" smtClean="0">
                <a:solidFill>
                  <a:srgbClr val="FF0000"/>
                </a:solidFill>
                <a:effectLst>
                  <a:outerShdw blurRad="38100" dist="38100" dir="2700000" algn="tl">
                    <a:srgbClr val="000000">
                      <a:alpha val="43137"/>
                    </a:srgbClr>
                  </a:outerShdw>
                </a:effectLst>
                <a:latin typeface="Britannic Bold" pitchFamily="34" charset="0"/>
              </a:rPr>
            </a:br>
            <a:endParaRPr lang="en-GB" sz="6000" b="1" dirty="0">
              <a:solidFill>
                <a:srgbClr val="002060"/>
              </a:solidFill>
              <a:effectLst>
                <a:outerShdw blurRad="38100" dist="38100" dir="2700000" algn="tl">
                  <a:srgbClr val="000000">
                    <a:alpha val="43137"/>
                  </a:srgbClr>
                </a:outerShdw>
              </a:effectLst>
              <a:latin typeface="Britannic Bold" pitchFamily="34"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lnSpcReduction="10000"/>
          </a:bodyPr>
          <a:lstStyle/>
          <a:p>
            <a:pPr marL="342900" lvl="1" indent="-342900" algn="ctr">
              <a:buNone/>
            </a:pPr>
            <a:r>
              <a:rPr lang="en-US" sz="9600" b="1" dirty="0" smtClean="0">
                <a:solidFill>
                  <a:srgbClr val="FF0000"/>
                </a:solidFill>
                <a:effectLst>
                  <a:outerShdw blurRad="38100" dist="38100" dir="2700000" algn="tl">
                    <a:srgbClr val="000000">
                      <a:alpha val="43137"/>
                    </a:srgbClr>
                  </a:outerShdw>
                </a:effectLst>
              </a:rPr>
              <a:t>Who have you come to see?   </a:t>
            </a:r>
            <a:endParaRPr lang="en-GB" dirty="0" smtClean="0">
              <a:solidFill>
                <a:srgbClr val="FF0000"/>
              </a:solidFill>
            </a:endParaRPr>
          </a:p>
          <a:p>
            <a:pPr>
              <a:buNone/>
            </a:pPr>
            <a:r>
              <a:rPr lang="en-US" b="1" dirty="0" smtClean="0"/>
              <a:t>Today’s readings</a:t>
            </a:r>
          </a:p>
          <a:p>
            <a:r>
              <a:rPr lang="en-US" b="1" dirty="0" smtClean="0"/>
              <a:t>Jesus, born of a virgin</a:t>
            </a:r>
            <a:r>
              <a:rPr lang="en-US" sz="2400" i="1" dirty="0" smtClean="0"/>
              <a:t> (Matthew 1:18-24, Luke 2:1-7 )</a:t>
            </a:r>
          </a:p>
          <a:p>
            <a:r>
              <a:rPr lang="en-US" b="1" dirty="0" smtClean="0"/>
              <a:t>He was God eternal, born as a human baby </a:t>
            </a:r>
            <a:r>
              <a:rPr lang="en-US" sz="2400" i="1" dirty="0" smtClean="0"/>
              <a:t>(John 1:1-5, Luke 2:8-20)</a:t>
            </a:r>
          </a:p>
          <a:p>
            <a:r>
              <a:rPr lang="en-US" b="1" dirty="0" smtClean="0"/>
              <a:t>He was recognised by some </a:t>
            </a:r>
            <a:r>
              <a:rPr lang="en-US" sz="2400" i="1" dirty="0" smtClean="0"/>
              <a:t>(Luke 2:25-40) </a:t>
            </a:r>
            <a:r>
              <a:rPr lang="en-US" b="1" dirty="0" smtClean="0"/>
              <a:t>but would be hated by others</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0"/>
                                        <p:tgtEl>
                                          <p:spTgt spid="3">
                                            <p:txEl>
                                              <p:pRg st="0" end="0"/>
                                            </p:txEl>
                                          </p:spTgt>
                                        </p:tgtEl>
                                      </p:cBhvr>
                                    </p:animEffect>
                                  </p:childTnLst>
                                </p:cTn>
                              </p:par>
                            </p:childTnLst>
                          </p:cTn>
                        </p:par>
                        <p:par>
                          <p:cTn id="8" fill="hold">
                            <p:stCondLst>
                              <p:cond delay="5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10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par>
                          <p:cTn id="16" fill="hold">
                            <p:stCondLst>
                              <p:cond delay="150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0"/>
                                        <p:tgtEl>
                                          <p:spTgt spid="3">
                                            <p:txEl>
                                              <p:pRg st="3" end="3"/>
                                            </p:txEl>
                                          </p:spTgt>
                                        </p:tgtEl>
                                      </p:cBhvr>
                                    </p:animEffect>
                                  </p:childTnLst>
                                </p:cTn>
                              </p:par>
                            </p:childTnLst>
                          </p:cTn>
                        </p:par>
                        <p:par>
                          <p:cTn id="20" fill="hold">
                            <p:stCondLst>
                              <p:cond delay="20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229600" cy="6480720"/>
          </a:xfrm>
        </p:spPr>
        <p:txBody>
          <a:bodyPr>
            <a:normAutofit/>
          </a:bodyPr>
          <a:lstStyle/>
          <a:p>
            <a:pPr marL="342900" lvl="1" indent="-342900" algn="ctr">
              <a:buNone/>
            </a:pPr>
            <a:r>
              <a:rPr lang="en-US" sz="9600" b="1" dirty="0" smtClean="0">
                <a:solidFill>
                  <a:srgbClr val="FF0000"/>
                </a:solidFill>
                <a:effectLst>
                  <a:outerShdw blurRad="38100" dist="38100" dir="2700000" algn="tl">
                    <a:srgbClr val="000000">
                      <a:alpha val="43137"/>
                    </a:srgbClr>
                  </a:outerShdw>
                </a:effectLst>
              </a:rPr>
              <a:t>Simeon</a:t>
            </a:r>
            <a:endParaRPr lang="en-GB" dirty="0" smtClean="0">
              <a:solidFill>
                <a:srgbClr val="FF0000"/>
              </a:solidFill>
            </a:endParaRPr>
          </a:p>
          <a:p>
            <a:pPr>
              <a:buNone/>
            </a:pPr>
            <a:r>
              <a:rPr lang="en-US" i="1" dirty="0" smtClean="0"/>
              <a:t>Luke 2:25-35 </a:t>
            </a:r>
            <a:r>
              <a:rPr lang="en-US" sz="1800" i="1" dirty="0" smtClean="0"/>
              <a:t>Waiting for the consolation of Israel</a:t>
            </a:r>
            <a:endParaRPr lang="en-US" sz="1600" i="1" dirty="0" smtClean="0"/>
          </a:p>
          <a:p>
            <a:pPr>
              <a:buNone/>
            </a:pPr>
            <a:r>
              <a:rPr lang="en-US" i="1" dirty="0" smtClean="0"/>
              <a:t>“I have seen </a:t>
            </a:r>
            <a:r>
              <a:rPr lang="en-US" i="1" dirty="0" smtClean="0"/>
              <a:t>…</a:t>
            </a:r>
            <a:endParaRPr lang="en-US" i="1" dirty="0" smtClean="0"/>
          </a:p>
          <a:p>
            <a:pPr lvl="1"/>
            <a:r>
              <a:rPr lang="en-US" i="1" dirty="0" smtClean="0">
                <a:solidFill>
                  <a:schemeClr val="accent2">
                    <a:lumMod val="75000"/>
                  </a:schemeClr>
                </a:solidFill>
              </a:rPr>
              <a:t>‘YOUR SALVATION’</a:t>
            </a:r>
          </a:p>
          <a:p>
            <a:pPr lvl="1"/>
            <a:r>
              <a:rPr lang="en-US" i="1" dirty="0" smtClean="0"/>
              <a:t>‘</a:t>
            </a:r>
            <a:r>
              <a:rPr lang="en-US" i="1" dirty="0" smtClean="0">
                <a:solidFill>
                  <a:schemeClr val="accent2">
                    <a:lumMod val="75000"/>
                  </a:schemeClr>
                </a:solidFill>
              </a:rPr>
              <a:t>A light’ </a:t>
            </a:r>
          </a:p>
          <a:p>
            <a:pPr lvl="1"/>
            <a:r>
              <a:rPr lang="en-US" i="1" dirty="0" smtClean="0">
                <a:solidFill>
                  <a:schemeClr val="accent2">
                    <a:lumMod val="75000"/>
                  </a:schemeClr>
                </a:solidFill>
              </a:rPr>
              <a:t>‘the glory of your people’”</a:t>
            </a:r>
          </a:p>
          <a:p>
            <a:pPr lvl="1"/>
            <a:r>
              <a:rPr lang="en-US" i="1" dirty="0" smtClean="0"/>
              <a:t>“Destined </a:t>
            </a:r>
            <a:r>
              <a:rPr lang="en-US" i="1" dirty="0" smtClean="0"/>
              <a:t>for the fall and rise of many … that the </a:t>
            </a:r>
            <a:r>
              <a:rPr lang="en-US" b="1" i="1" dirty="0" smtClean="0"/>
              <a:t>thoughts of many hearts </a:t>
            </a:r>
            <a:r>
              <a:rPr lang="en-US" i="1" dirty="0" smtClean="0"/>
              <a:t>may be </a:t>
            </a:r>
            <a:r>
              <a:rPr lang="en-US" i="1" dirty="0" smtClean="0"/>
              <a:t>revealed”</a:t>
            </a:r>
            <a:endParaRPr lang="en-GB" dirty="0" smtClean="0"/>
          </a:p>
          <a:p>
            <a:pPr>
              <a:buNone/>
            </a:pPr>
            <a:endParaRPr lang="en-US" sz="2000" i="1" dirty="0" smtClean="0">
              <a:solidFill>
                <a:srgbClr val="002060"/>
              </a:solidFill>
            </a:endParaRPr>
          </a:p>
          <a:p>
            <a:pPr algn="ctr">
              <a:buNone/>
            </a:pPr>
            <a:r>
              <a:rPr lang="en-US" sz="2000" b="1" i="1" dirty="0" smtClean="0">
                <a:solidFill>
                  <a:srgbClr val="002060"/>
                </a:solidFill>
              </a:rPr>
              <a:t>What does your heart think of Christ?  Is He really worth living for?  </a:t>
            </a:r>
            <a:endParaRPr lang="en-GB" sz="2000" b="1" i="1" dirty="0" smtClean="0">
              <a:solidFill>
                <a:srgbClr val="002060"/>
              </a:solidFill>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04664"/>
            <a:ext cx="8280920" cy="4462760"/>
          </a:xfrm>
          <a:prstGeom prst="rect">
            <a:avLst/>
          </a:prstGeom>
        </p:spPr>
        <p:txBody>
          <a:bodyPr wrap="square">
            <a:spAutoFit/>
          </a:bodyPr>
          <a:lstStyle/>
          <a:p>
            <a:pPr algn="ctr"/>
            <a:r>
              <a:rPr lang="en-US" sz="8000" b="1" dirty="0" smtClean="0">
                <a:solidFill>
                  <a:srgbClr val="FF0000"/>
                </a:solidFill>
                <a:effectLst>
                  <a:outerShdw blurRad="38100" dist="38100" dir="2700000" algn="tl">
                    <a:srgbClr val="000000">
                      <a:alpha val="43137"/>
                    </a:srgbClr>
                  </a:outerShdw>
                </a:effectLst>
              </a:rPr>
              <a:t>Anna </a:t>
            </a:r>
            <a:endParaRPr lang="en-US" sz="8000" b="1" dirty="0" smtClean="0">
              <a:solidFill>
                <a:srgbClr val="FF0000"/>
              </a:solidFill>
              <a:effectLst>
                <a:outerShdw blurRad="38100" dist="38100" dir="2700000" algn="tl">
                  <a:srgbClr val="000000">
                    <a:alpha val="43137"/>
                  </a:srgbClr>
                </a:outerShdw>
              </a:effectLst>
            </a:endParaRPr>
          </a:p>
          <a:p>
            <a:r>
              <a:rPr lang="en-US" sz="4000" i="1" dirty="0" smtClean="0"/>
              <a:t>Luke 2:36-40 </a:t>
            </a:r>
            <a:r>
              <a:rPr lang="en-US" sz="2000" i="1" dirty="0" smtClean="0"/>
              <a:t>Prophetess waiting with fasting and prayer</a:t>
            </a:r>
            <a:endParaRPr lang="en-US" sz="4000" i="1" dirty="0" smtClean="0"/>
          </a:p>
          <a:p>
            <a:endParaRPr lang="en-US" sz="2000" i="1" dirty="0" smtClean="0"/>
          </a:p>
          <a:p>
            <a:pPr lvl="1">
              <a:buFont typeface="Arial" pitchFamily="34" charset="0"/>
              <a:buChar char="•"/>
            </a:pPr>
            <a:r>
              <a:rPr lang="en-US" sz="4000" i="1" dirty="0" smtClean="0">
                <a:solidFill>
                  <a:schemeClr val="accent2">
                    <a:lumMod val="75000"/>
                  </a:schemeClr>
                </a:solidFill>
              </a:rPr>
              <a:t>“Thank you, God”</a:t>
            </a:r>
            <a:endParaRPr lang="en-US" sz="4000" i="1" dirty="0" smtClean="0">
              <a:solidFill>
                <a:schemeClr val="accent2">
                  <a:lumMod val="75000"/>
                </a:schemeClr>
              </a:solidFill>
            </a:endParaRPr>
          </a:p>
          <a:p>
            <a:pPr lvl="1">
              <a:buFont typeface="Arial" pitchFamily="34" charset="0"/>
              <a:buChar char="•"/>
            </a:pPr>
            <a:r>
              <a:rPr lang="en-US" sz="4000" i="1" dirty="0" smtClean="0">
                <a:solidFill>
                  <a:schemeClr val="accent2">
                    <a:lumMod val="75000"/>
                  </a:schemeClr>
                </a:solidFill>
              </a:rPr>
              <a:t>“Redemption </a:t>
            </a:r>
            <a:r>
              <a:rPr lang="en-US" sz="4000" i="1" dirty="0" smtClean="0">
                <a:solidFill>
                  <a:schemeClr val="accent2">
                    <a:lumMod val="75000"/>
                  </a:schemeClr>
                </a:solidFill>
              </a:rPr>
              <a:t>has </a:t>
            </a:r>
            <a:r>
              <a:rPr lang="en-US" sz="4000" i="1" dirty="0" smtClean="0">
                <a:solidFill>
                  <a:schemeClr val="accent2">
                    <a:lumMod val="75000"/>
                  </a:schemeClr>
                </a:solidFill>
              </a:rPr>
              <a:t>come” </a:t>
            </a:r>
            <a:r>
              <a:rPr lang="en-US" sz="3200" dirty="0" smtClean="0"/>
              <a:t>(Spoke of him to all those who looked for redemption in Jerusalem</a:t>
            </a:r>
            <a:endParaRPr lang="en-GB" sz="40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19256" cy="1570186"/>
          </a:xfrm>
        </p:spPr>
        <p:txBody>
          <a:bodyPr>
            <a:noAutofit/>
          </a:bodyPr>
          <a:lstStyle/>
          <a:p>
            <a:pPr lvl="1" algn="ctr" rtl="0">
              <a:spcBef>
                <a:spcPct val="0"/>
              </a:spcBef>
            </a:pPr>
            <a:r>
              <a:rPr lang="en-US" sz="6600" b="1" dirty="0" smtClean="0">
                <a:solidFill>
                  <a:srgbClr val="FF0000"/>
                </a:solidFill>
                <a:effectLst>
                  <a:outerShdw blurRad="38100" dist="38100" dir="2700000" algn="tl">
                    <a:srgbClr val="000000">
                      <a:alpha val="43137"/>
                    </a:srgbClr>
                  </a:outerShdw>
                </a:effectLst>
              </a:rPr>
              <a:t>Wise men</a:t>
            </a:r>
            <a:r>
              <a:rPr lang="en-GB" sz="1200" dirty="0" smtClean="0">
                <a:solidFill>
                  <a:srgbClr val="FF0000"/>
                </a:solidFill>
              </a:rPr>
              <a:t/>
            </a:r>
            <a:br>
              <a:rPr lang="en-GB" sz="1200" dirty="0" smtClean="0">
                <a:solidFill>
                  <a:srgbClr val="FF0000"/>
                </a:solidFill>
              </a:rPr>
            </a:br>
            <a:r>
              <a:rPr lang="en-US" sz="2400" i="1" dirty="0" smtClean="0"/>
              <a:t>Matthew 2:1-16</a:t>
            </a:r>
            <a:r>
              <a:rPr lang="en-US" sz="1200" i="1" dirty="0" smtClean="0"/>
              <a:t/>
            </a:r>
            <a:br>
              <a:rPr lang="en-US" sz="1200" i="1" dirty="0" smtClean="0"/>
            </a:br>
            <a:endParaRPr lang="en-GB" sz="1200" dirty="0"/>
          </a:p>
        </p:txBody>
      </p:sp>
      <p:sp>
        <p:nvSpPr>
          <p:cNvPr id="3" name="Content Placeholder 2"/>
          <p:cNvSpPr>
            <a:spLocks noGrp="1"/>
          </p:cNvSpPr>
          <p:nvPr>
            <p:ph idx="1"/>
          </p:nvPr>
        </p:nvSpPr>
        <p:spPr>
          <a:xfrm>
            <a:off x="467544" y="1484784"/>
            <a:ext cx="8229600" cy="5145435"/>
          </a:xfrm>
        </p:spPr>
        <p:txBody>
          <a:bodyPr>
            <a:normAutofit fontScale="77500" lnSpcReduction="20000"/>
          </a:bodyPr>
          <a:lstStyle/>
          <a:p>
            <a:pPr>
              <a:buNone/>
            </a:pPr>
            <a:r>
              <a:rPr lang="en-GB" dirty="0" smtClean="0"/>
              <a:t>	1. Now when Jesus was born in Bethlehem of Judaea in the days of Herod the king, behold, there came wise men from the east to Jerusalem, 2. Saying, Where is he that is born </a:t>
            </a:r>
            <a:r>
              <a:rPr lang="en-GB" dirty="0" smtClean="0">
                <a:solidFill>
                  <a:srgbClr val="FF0000"/>
                </a:solidFill>
              </a:rPr>
              <a:t>King of the Jews</a:t>
            </a:r>
            <a:r>
              <a:rPr lang="en-GB" dirty="0" smtClean="0"/>
              <a:t>? for </a:t>
            </a:r>
            <a:r>
              <a:rPr lang="en-GB" dirty="0" smtClean="0">
                <a:solidFill>
                  <a:srgbClr val="FF0000"/>
                </a:solidFill>
              </a:rPr>
              <a:t>we have seen his star </a:t>
            </a:r>
            <a:r>
              <a:rPr lang="en-GB" dirty="0" smtClean="0"/>
              <a:t>in the east, and </a:t>
            </a:r>
            <a:r>
              <a:rPr lang="en-GB" dirty="0" smtClean="0">
                <a:solidFill>
                  <a:srgbClr val="FF0000"/>
                </a:solidFill>
              </a:rPr>
              <a:t>are come to worship him</a:t>
            </a:r>
            <a:r>
              <a:rPr lang="en-GB" dirty="0" smtClean="0"/>
              <a:t>.</a:t>
            </a:r>
            <a:br>
              <a:rPr lang="en-GB" dirty="0" smtClean="0"/>
            </a:br>
            <a:r>
              <a:rPr lang="en-GB" b="1" dirty="0" smtClean="0"/>
              <a:t>…</a:t>
            </a:r>
            <a:r>
              <a:rPr lang="en-GB" dirty="0" smtClean="0"/>
              <a:t/>
            </a:r>
            <a:br>
              <a:rPr lang="en-GB" dirty="0" smtClean="0"/>
            </a:br>
            <a:r>
              <a:rPr lang="en-GB" b="1" dirty="0" smtClean="0"/>
              <a:t>11. </a:t>
            </a:r>
            <a:r>
              <a:rPr lang="en-GB" dirty="0" smtClean="0"/>
              <a:t> And when they were come </a:t>
            </a:r>
            <a:r>
              <a:rPr lang="en-GB" b="1" dirty="0" smtClean="0"/>
              <a:t>into the house</a:t>
            </a:r>
            <a:r>
              <a:rPr lang="en-GB" dirty="0" smtClean="0"/>
              <a:t>, they saw the young child with Mary his mother, and fell down, and worshipped him: and when they had opened their treasures, </a:t>
            </a:r>
            <a:r>
              <a:rPr lang="en-GB" dirty="0" smtClean="0">
                <a:solidFill>
                  <a:srgbClr val="FF0000"/>
                </a:solidFill>
              </a:rPr>
              <a:t>they presented unto him gifts</a:t>
            </a:r>
            <a:r>
              <a:rPr lang="en-GB" dirty="0" smtClean="0"/>
              <a:t>; gold, and frankincense, and myrrh.</a:t>
            </a:r>
            <a:br>
              <a:rPr lang="en-GB" dirty="0" smtClean="0"/>
            </a:br>
            <a:r>
              <a:rPr lang="en-GB" dirty="0" smtClean="0"/>
              <a:t>…</a:t>
            </a:r>
            <a:br>
              <a:rPr lang="en-GB" dirty="0" smtClean="0"/>
            </a:br>
            <a:r>
              <a:rPr lang="en-GB" dirty="0" smtClean="0"/>
              <a:t>16 Herod … slew all the children that were in Bethlehem, and in all the coasts thereof, from two years old and under, according to the time which he had diligently enquired of the wise men.</a:t>
            </a:r>
            <a:endParaRPr lang="en-GB" dirty="0"/>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a:bodyPr>
          <a:lstStyle/>
          <a:p>
            <a:pPr marL="342900" lvl="1" indent="-342900" algn="ctr">
              <a:buNone/>
            </a:pPr>
            <a:r>
              <a:rPr lang="en-US" sz="9600" b="1" dirty="0" smtClean="0">
                <a:solidFill>
                  <a:srgbClr val="FF0000"/>
                </a:solidFill>
                <a:effectLst>
                  <a:outerShdw blurRad="38100" dist="38100" dir="2700000" algn="tl">
                    <a:srgbClr val="000000">
                      <a:alpha val="43137"/>
                    </a:srgbClr>
                  </a:outerShdw>
                </a:effectLst>
              </a:rPr>
              <a:t>Wise men</a:t>
            </a:r>
            <a:endParaRPr lang="en-GB" dirty="0" smtClean="0">
              <a:solidFill>
                <a:srgbClr val="FF0000"/>
              </a:solidFill>
            </a:endParaRPr>
          </a:p>
          <a:p>
            <a:pPr>
              <a:buNone/>
            </a:pPr>
            <a:endParaRPr lang="en-GB" dirty="0" smtClean="0"/>
          </a:p>
        </p:txBody>
      </p:sp>
      <p:sp>
        <p:nvSpPr>
          <p:cNvPr id="4" name="Rectangle 3"/>
          <p:cNvSpPr/>
          <p:nvPr/>
        </p:nvSpPr>
        <p:spPr>
          <a:xfrm>
            <a:off x="899592" y="1988840"/>
            <a:ext cx="7848872" cy="4093428"/>
          </a:xfrm>
          <a:prstGeom prst="rect">
            <a:avLst/>
          </a:prstGeom>
        </p:spPr>
        <p:txBody>
          <a:bodyPr wrap="square">
            <a:spAutoFit/>
          </a:bodyPr>
          <a:lstStyle/>
          <a:p>
            <a:r>
              <a:rPr lang="en-US" sz="4000" i="1" dirty="0" smtClean="0"/>
              <a:t>Matthew </a:t>
            </a:r>
            <a:r>
              <a:rPr lang="en-US" sz="4000" i="1" dirty="0" smtClean="0"/>
              <a:t>2:1-16 </a:t>
            </a:r>
            <a:r>
              <a:rPr lang="en-US" sz="2000" i="1" dirty="0" smtClean="0"/>
              <a:t>Seeking for a long time</a:t>
            </a:r>
            <a:endParaRPr lang="en-US" sz="4000" i="1" dirty="0" smtClean="0"/>
          </a:p>
          <a:p>
            <a:endParaRPr lang="en-US" sz="2000" i="1" dirty="0" smtClean="0"/>
          </a:p>
          <a:p>
            <a:pPr>
              <a:buFont typeface="Arial" pitchFamily="34" charset="0"/>
              <a:buChar char="•"/>
            </a:pPr>
            <a:r>
              <a:rPr lang="en-US" sz="4000" i="1" dirty="0" smtClean="0"/>
              <a:t> </a:t>
            </a:r>
            <a:r>
              <a:rPr lang="en-US" sz="4000" i="1" dirty="0" smtClean="0">
                <a:solidFill>
                  <a:schemeClr val="accent2">
                    <a:lumMod val="75000"/>
                  </a:schemeClr>
                </a:solidFill>
              </a:rPr>
              <a:t>He who has been born King of the Jews (now about 2 years old)</a:t>
            </a:r>
          </a:p>
          <a:p>
            <a:pPr>
              <a:buFont typeface="Arial" pitchFamily="34" charset="0"/>
              <a:buChar char="•"/>
            </a:pPr>
            <a:r>
              <a:rPr lang="en-US" sz="4000" i="1" dirty="0" smtClean="0">
                <a:solidFill>
                  <a:schemeClr val="accent2">
                    <a:lumMod val="75000"/>
                  </a:schemeClr>
                </a:solidFill>
              </a:rPr>
              <a:t>We have seen his star</a:t>
            </a:r>
          </a:p>
          <a:p>
            <a:pPr>
              <a:buFont typeface="Arial" pitchFamily="34" charset="0"/>
              <a:buChar char="•"/>
            </a:pPr>
            <a:r>
              <a:rPr lang="en-US" sz="4000" i="1" dirty="0" smtClean="0">
                <a:solidFill>
                  <a:schemeClr val="accent2">
                    <a:lumMod val="75000"/>
                  </a:schemeClr>
                </a:solidFill>
              </a:rPr>
              <a:t>We have come to worship him</a:t>
            </a:r>
          </a:p>
          <a:p>
            <a:pPr>
              <a:buFont typeface="Arial" pitchFamily="34" charset="0"/>
              <a:buChar char="•"/>
            </a:pPr>
            <a:r>
              <a:rPr lang="en-US" sz="4000" i="1" dirty="0" smtClean="0"/>
              <a:t>(Gave HIM gifts in the house)</a:t>
            </a:r>
            <a:endParaRPr lang="en-GB" sz="4000"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16" y="260648"/>
            <a:ext cx="8892480" cy="6192688"/>
          </a:xfrm>
        </p:spPr>
        <p:txBody>
          <a:bodyPr>
            <a:normAutofit fontScale="47500" lnSpcReduction="20000"/>
          </a:bodyPr>
          <a:lstStyle/>
          <a:p>
            <a:pPr algn="ctr">
              <a:buNone/>
            </a:pPr>
            <a:r>
              <a:rPr lang="en-GB" sz="7000" b="1" dirty="0" smtClean="0">
                <a:solidFill>
                  <a:srgbClr val="FF0000"/>
                </a:solidFill>
              </a:rPr>
              <a:t>CONCLUSION</a:t>
            </a:r>
          </a:p>
          <a:p>
            <a:pPr marL="715963" indent="-517525">
              <a:buAutoNum type="arabicPeriod"/>
            </a:pPr>
            <a:r>
              <a:rPr lang="en-US" sz="6000" b="1" dirty="0" smtClean="0"/>
              <a:t>I have seen the light – I have received His salvation and am showing his glory by belonging to his people (the body of Christ) </a:t>
            </a:r>
          </a:p>
          <a:p>
            <a:pPr marL="715963" indent="-517525">
              <a:buNone/>
            </a:pPr>
            <a:r>
              <a:rPr lang="en-US" sz="6000" b="1" dirty="0" smtClean="0">
                <a:solidFill>
                  <a:srgbClr val="FF0000"/>
                </a:solidFill>
              </a:rPr>
              <a:t>	</a:t>
            </a:r>
            <a:r>
              <a:rPr lang="en-US" sz="3400" b="1" dirty="0" smtClean="0">
                <a:solidFill>
                  <a:srgbClr val="FF0000"/>
                </a:solidFill>
              </a:rPr>
              <a:t>HAVE YOU?</a:t>
            </a:r>
          </a:p>
          <a:p>
            <a:pPr marL="715963" indent="-517525">
              <a:buNone/>
            </a:pPr>
            <a:r>
              <a:rPr lang="en-US" sz="6000" b="1" dirty="0" smtClean="0"/>
              <a:t>2. I </a:t>
            </a:r>
            <a:r>
              <a:rPr lang="en-US" sz="6000" b="1" dirty="0" smtClean="0"/>
              <a:t>tell others of his redemption</a:t>
            </a:r>
          </a:p>
          <a:p>
            <a:pPr marL="715963" lvl="1" indent="-517525">
              <a:buNone/>
            </a:pPr>
            <a:r>
              <a:rPr lang="en-US" sz="3400" b="1" dirty="0" smtClean="0">
                <a:solidFill>
                  <a:srgbClr val="FF0000"/>
                </a:solidFill>
              </a:rPr>
              <a:t>	HAVE YOU?</a:t>
            </a:r>
          </a:p>
          <a:p>
            <a:pPr marL="715963" indent="-517525">
              <a:buNone/>
            </a:pPr>
            <a:r>
              <a:rPr lang="en-US" sz="6000" b="1" dirty="0" smtClean="0"/>
              <a:t>3. I </a:t>
            </a:r>
            <a:r>
              <a:rPr lang="en-US" sz="6000" b="1" dirty="0" smtClean="0"/>
              <a:t>have come to worship him (bringing my gifts &amp; adoration) </a:t>
            </a:r>
          </a:p>
          <a:p>
            <a:pPr marL="715963" lvl="1" indent="-517525">
              <a:buNone/>
            </a:pPr>
            <a:r>
              <a:rPr lang="en-US" sz="3400" b="1" dirty="0" smtClean="0">
                <a:solidFill>
                  <a:srgbClr val="FF0000"/>
                </a:solidFill>
              </a:rPr>
              <a:t>	HAVE YOU</a:t>
            </a:r>
            <a:r>
              <a:rPr lang="en-US" sz="3400" b="1" dirty="0" smtClean="0">
                <a:solidFill>
                  <a:srgbClr val="FF0000"/>
                </a:solidFill>
              </a:rPr>
              <a:t>?</a:t>
            </a:r>
          </a:p>
          <a:p>
            <a:pPr marL="715963" lvl="1" indent="-517525">
              <a:buNone/>
            </a:pPr>
            <a:r>
              <a:rPr lang="en-US" sz="6000" b="1" dirty="0" smtClean="0"/>
              <a:t>4. </a:t>
            </a:r>
            <a:r>
              <a:rPr lang="en-US" sz="6000" b="1" dirty="0" smtClean="0"/>
              <a:t>Would you swap this baby for the whole world</a:t>
            </a:r>
            <a:r>
              <a:rPr lang="en-US" sz="6000" b="1" dirty="0" smtClean="0"/>
              <a:t>? His Father did!  We MUST NOT! When a new baby comes into the home, everything changes.  So, too,  when this ‘baby become a man’ comes into your life.  Everything must change to please Him – the great King.  Wise men still seek him!</a:t>
            </a:r>
            <a:endParaRPr lang="en-US" sz="6000" b="1" dirty="0" smtClean="0"/>
          </a:p>
          <a:p>
            <a:pPr marL="715963" indent="-517525">
              <a:buNone/>
            </a:pPr>
            <a:endParaRPr lang="en-US" sz="6000" b="1" dirty="0" smtClean="0"/>
          </a:p>
          <a:p>
            <a:pPr marL="715963" indent="-517525">
              <a:buNone/>
            </a:pPr>
            <a:endParaRPr lang="en-US" sz="4600" b="1" dirty="0" smtClean="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0"/>
                                        <p:tgtEl>
                                          <p:spTgt spid="3">
                                            <p:txEl>
                                              <p:pRg st="0" end="0"/>
                                            </p:txEl>
                                          </p:spTgt>
                                        </p:tgtEl>
                                      </p:cBhvr>
                                    </p:animEffect>
                                  </p:childTnLst>
                                </p:cTn>
                              </p:par>
                            </p:childTnLst>
                          </p:cTn>
                        </p:par>
                        <p:par>
                          <p:cTn id="8" fill="hold">
                            <p:stCondLst>
                              <p:cond delay="5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10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0"/>
                                        <p:tgtEl>
                                          <p:spTgt spid="3">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0"/>
                                        <p:tgtEl>
                                          <p:spTgt spid="3">
                                            <p:txEl>
                                              <p:pRg st="4" end="4"/>
                                            </p:txEl>
                                          </p:spTgt>
                                        </p:tgtEl>
                                      </p:cBhvr>
                                    </p:animEffect>
                                  </p:childTnLst>
                                </p:cTn>
                              </p:par>
                            </p:childTnLst>
                          </p:cTn>
                        </p:par>
                        <p:par>
                          <p:cTn id="24" fill="hold">
                            <p:stCondLst>
                              <p:cond delay="50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0"/>
                                        <p:tgtEl>
                                          <p:spTgt spid="3">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0"/>
                                        <p:tgtEl>
                                          <p:spTgt spid="3">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ssolve">
                                      <p:cBhvr>
                                        <p:cTn id="33" dur="5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20000">
              <a:srgbClr val="000040"/>
            </a:gs>
            <a:gs pos="50000">
              <a:srgbClr val="400040"/>
            </a:gs>
            <a:gs pos="75000">
              <a:srgbClr val="8F0040"/>
            </a:gs>
            <a:gs pos="89999">
              <a:srgbClr val="F27300"/>
            </a:gs>
            <a:gs pos="100000">
              <a:srgbClr val="FFBF00"/>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86808" cy="5953294"/>
          </a:xfrm>
        </p:spPr>
        <p:style>
          <a:lnRef idx="2">
            <a:schemeClr val="accent2"/>
          </a:lnRef>
          <a:fillRef idx="1">
            <a:schemeClr val="lt1"/>
          </a:fillRef>
          <a:effectRef idx="0">
            <a:schemeClr val="accent2"/>
          </a:effectRef>
          <a:fontRef idx="minor">
            <a:schemeClr val="dk1"/>
          </a:fontRef>
        </p:style>
        <p:txBody>
          <a:bodyPr>
            <a:normAutofit fontScale="40000" lnSpcReduction="20000"/>
          </a:bodyPr>
          <a:lstStyle/>
          <a:p>
            <a:pPr>
              <a:buNone/>
            </a:pPr>
            <a:r>
              <a:rPr lang="en-US" sz="9600" b="1" dirty="0" smtClean="0">
                <a:solidFill>
                  <a:srgbClr val="FF0000"/>
                </a:solidFill>
                <a:effectLst>
                  <a:outerShdw blurRad="38100" dist="38100" dir="2700000" algn="tl">
                    <a:srgbClr val="000000">
                      <a:alpha val="43137"/>
                    </a:srgbClr>
                  </a:outerShdw>
                </a:effectLst>
              </a:rPr>
              <a:t>Question of the year: </a:t>
            </a:r>
            <a:r>
              <a:rPr lang="en-US" sz="9600" b="1" dirty="0" smtClean="0">
                <a:effectLst>
                  <a:outerShdw blurRad="38100" dist="38100" dir="2700000" algn="tl">
                    <a:srgbClr val="000000">
                      <a:alpha val="43137"/>
                    </a:srgbClr>
                  </a:outerShdw>
                </a:effectLst>
              </a:rPr>
              <a:t>Are you living an authentic Christian life?</a:t>
            </a:r>
            <a:endParaRPr lang="en-GB" sz="6000" dirty="0" smtClean="0"/>
          </a:p>
          <a:p>
            <a:pPr marL="3175" indent="11113" algn="ctr">
              <a:buNone/>
            </a:pPr>
            <a:r>
              <a:rPr lang="en-US" sz="22000" b="1" dirty="0" smtClean="0">
                <a:solidFill>
                  <a:srgbClr val="FF0000"/>
                </a:solidFill>
                <a:effectLst>
                  <a:outerShdw blurRad="38100" dist="38100" dir="2700000" algn="tl">
                    <a:srgbClr val="000000">
                      <a:alpha val="43137"/>
                    </a:srgbClr>
                  </a:outerShdw>
                </a:effectLst>
              </a:rPr>
              <a:t>Authentic Christian Living</a:t>
            </a:r>
          </a:p>
          <a:p>
            <a:pPr marL="3175" indent="11113" algn="ctr">
              <a:buNone/>
            </a:pPr>
            <a:r>
              <a:rPr lang="en-US" sz="8000" b="1" dirty="0" smtClean="0">
                <a:effectLst>
                  <a:outerShdw blurRad="38100" dist="38100" dir="2700000" algn="tl">
                    <a:srgbClr val="000000">
                      <a:alpha val="43137"/>
                    </a:srgbClr>
                  </a:outerShdw>
                </a:effectLst>
              </a:rPr>
              <a:t>= Living a life of worship and service to the King from a heart full of love and thanks for having received salvation and </a:t>
            </a:r>
            <a:r>
              <a:rPr lang="en-US" sz="8000" b="1" dirty="0" smtClean="0">
                <a:effectLst>
                  <a:outerShdw blurRad="38100" dist="38100" dir="2700000" algn="tl">
                    <a:srgbClr val="000000">
                      <a:alpha val="43137"/>
                    </a:srgbClr>
                  </a:outerShdw>
                </a:effectLst>
              </a:rPr>
              <a:t>redemption</a:t>
            </a:r>
          </a:p>
          <a:p>
            <a:pPr marL="3175" indent="11113" algn="ctr">
              <a:buNone/>
            </a:pPr>
            <a:r>
              <a:rPr lang="en-US" sz="8000" b="1" dirty="0" smtClean="0">
                <a:effectLst>
                  <a:outerShdw blurRad="38100" dist="38100" dir="2700000" algn="tl">
                    <a:srgbClr val="000000">
                      <a:alpha val="43137"/>
                    </a:srgbClr>
                  </a:outerShdw>
                </a:effectLst>
              </a:rPr>
              <a:t>Accepting the swap - a baby for a bad guy.</a:t>
            </a:r>
            <a:endParaRPr lang="en-GB" sz="8000" b="1" dirty="0" smtClean="0">
              <a:effectLst>
                <a:outerShdw blurRad="38100" dist="38100" dir="2700000" algn="tl">
                  <a:srgbClr val="000000">
                    <a:alpha val="43137"/>
                  </a:srgbClr>
                </a:outerShdw>
              </a:effectLst>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0"/>
                                        <p:tgtEl>
                                          <p:spTgt spid="3">
                                            <p:txEl>
                                              <p:pRg st="0" end="0"/>
                                            </p:txEl>
                                          </p:spTgt>
                                        </p:tgtEl>
                                      </p:cBhvr>
                                    </p:animEffect>
                                  </p:childTnLst>
                                </p:cTn>
                              </p:par>
                            </p:childTnLst>
                          </p:cTn>
                        </p:par>
                        <p:par>
                          <p:cTn id="8" fill="hold">
                            <p:stCondLst>
                              <p:cond delay="5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0"/>
                                        <p:tgtEl>
                                          <p:spTgt spid="3">
                                            <p:txEl>
                                              <p:pRg st="1" end="1"/>
                                            </p:txEl>
                                          </p:spTgt>
                                        </p:tgtEl>
                                      </p:cBhvr>
                                    </p:animEffect>
                                  </p:childTnLst>
                                </p:cTn>
                              </p:par>
                            </p:childTnLst>
                          </p:cTn>
                        </p:par>
                        <p:par>
                          <p:cTn id="12" fill="hold">
                            <p:stCondLst>
                              <p:cond delay="10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2534</TotalTime>
  <Words>409</Words>
  <Application>Microsoft Office PowerPoint</Application>
  <PresentationFormat>On-screen Show (4:3)</PresentationFormat>
  <Paragraphs>53</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End of the World!</vt:lpstr>
      <vt:lpstr>A Baby for a  Bad Guy </vt:lpstr>
      <vt:lpstr>Slide 3</vt:lpstr>
      <vt:lpstr>Slide 4</vt:lpstr>
      <vt:lpstr>Slide 5</vt:lpstr>
      <vt:lpstr>Wise men Matthew 2:1-16 </vt:lpstr>
      <vt:lpstr>Slide 7</vt:lpstr>
      <vt:lpstr>Slide 8</vt:lpstr>
      <vt:lpstr>Slide 9</vt:lpstr>
    </vt:vector>
  </TitlesOfParts>
  <Company>WwW.YlmF.CoM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been to the tomb yet?</dc:title>
  <dc:creator>DT</dc:creator>
  <cp:lastModifiedBy>DT</cp:lastModifiedBy>
  <cp:revision>284</cp:revision>
  <dcterms:created xsi:type="dcterms:W3CDTF">2011-04-23T13:26:44Z</dcterms:created>
  <dcterms:modified xsi:type="dcterms:W3CDTF">2012-12-22T16:11:58Z</dcterms:modified>
</cp:coreProperties>
</file>